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74" r:id="rId4"/>
    <p:sldId id="269" r:id="rId5"/>
    <p:sldId id="268" r:id="rId6"/>
    <p:sldId id="272" r:id="rId7"/>
    <p:sldId id="273" r:id="rId8"/>
    <p:sldId id="275" r:id="rId9"/>
    <p:sldId id="265" r:id="rId10"/>
    <p:sldId id="276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7690726-49DA-4552-BDEB-330DD8EA8BD9}" styleName="Table_0">
    <a:wholeTbl>
      <a:tcTxStyle b="off" i="off">
        <a:font>
          <a:latin typeface="Bookman Old Style"/>
          <a:ea typeface="Bookman Old Style"/>
          <a:cs typeface="Bookman Old Style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16962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080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4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4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291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71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678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210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2431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43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50877" y="1322386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032000" y="332664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  <a:defRPr sz="2000" b="1">
                <a:solidFill>
                  <a:srgbClr val="17365D"/>
                </a:solidFill>
              </a:defRPr>
            </a:lvl1pPr>
            <a:lvl2pPr lvl="1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3670300" y="-1714499"/>
            <a:ext cx="4953000" cy="10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5400000">
            <a:off x="7285050" y="1828791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1697000" y="-812859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  <a:defRPr>
                <a:solidFill>
                  <a:srgbClr val="1736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solidFill>
                  <a:schemeClr val="dk1"/>
                </a:solidFill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solidFill>
                  <a:schemeClr val="dk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Verdana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59368" y="304800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>
                <a:solidFill>
                  <a:srgbClr val="FF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3860800" y="274638"/>
            <a:ext cx="77217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" name="Google Shape;52;p7" descr="C:\Users\AMMU\Desktop\Bord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5209" y="139874"/>
            <a:ext cx="9686793" cy="6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Verdana"/>
              <a:buNone/>
              <a:defRPr sz="2800" b="1" i="0" u="none" strike="noStrike" cap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812800" y="914400"/>
            <a:ext cx="10668000" cy="0"/>
          </a:xfrm>
          <a:prstGeom prst="straightConnector1">
            <a:avLst/>
          </a:prstGeom>
          <a:noFill/>
          <a:ln w="57150" cap="flat" cmpd="thickThin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3">
            <a:alphaModFix/>
          </a:blip>
          <a:srcRect b="18046"/>
          <a:stretch/>
        </p:blipFill>
        <p:spPr>
          <a:xfrm>
            <a:off x="0" y="5991366"/>
            <a:ext cx="12192001" cy="8666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90469" y="1069102"/>
            <a:ext cx="10363200" cy="96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Customer Support Chat Bot with ML</a:t>
            </a:r>
            <a:endParaRPr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90469" y="2100770"/>
            <a:ext cx="397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Batch Number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: 2021- 2025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89" name="Google Shape;89;p13"/>
          <p:cNvGraphicFramePr/>
          <p:nvPr>
            <p:extLst>
              <p:ext uri="{D42A27DB-BD31-4B8C-83A1-F6EECF244321}">
                <p14:modId xmlns:p14="http://schemas.microsoft.com/office/powerpoint/2010/main" val="2259315987"/>
              </p:ext>
            </p:extLst>
          </p:nvPr>
        </p:nvGraphicFramePr>
        <p:xfrm>
          <a:off x="553347" y="2721840"/>
          <a:ext cx="5418675" cy="3017580"/>
        </p:xfrm>
        <a:graphic>
          <a:graphicData uri="http://schemas.openxmlformats.org/drawingml/2006/table">
            <a:tbl>
              <a:tblPr firstRow="1" bandRow="1">
                <a:noFill/>
                <a:tableStyleId>{57690726-49DA-4552-BDEB-330DD8EA8BD9}</a:tableStyleId>
              </a:tblPr>
              <a:tblGrid>
                <a:gridCol w="208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33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6243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</a:rPr>
                        <a:t>Roll Number</a:t>
                      </a:r>
                      <a:endParaRPr sz="18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u="none" strike="noStrike" cap="none" dirty="0">
                          <a:solidFill>
                            <a:srgbClr val="17365D"/>
                          </a:solidFill>
                        </a:rPr>
                        <a:t>Student </a:t>
                      </a:r>
                      <a:r>
                        <a:rPr lang="en-GB" sz="1800" b="1" u="none" strike="noStrike" cap="none" dirty="0" smtClean="0">
                          <a:solidFill>
                            <a:srgbClr val="17365D"/>
                          </a:solidFill>
                        </a:rPr>
                        <a:t>Name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800" u="none" strike="noStrike" cap="none" dirty="0" smtClean="0"/>
                        <a:t>20211CSG0069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800" u="none" strike="noStrike" cap="none" dirty="0" smtClean="0"/>
                        <a:t>20211CSG0049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800" u="none" strike="noStrike" cap="none" dirty="0" smtClean="0"/>
                        <a:t>20211CSG0046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IN" sz="1800" u="none" strike="noStrike" cap="none" dirty="0" smtClean="0"/>
                        <a:t>20221lLCG0002</a:t>
                      </a: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 smtClean="0"/>
                        <a:t>         ANTOSH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dirty="0" smtClean="0"/>
                        <a:t>         SHIVA</a:t>
                      </a:r>
                      <a:r>
                        <a:rPr lang="en-IN" sz="1800" u="none" strike="noStrike" cap="none" baseline="0" dirty="0" smtClean="0"/>
                        <a:t> PRASAD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baseline="0" dirty="0" smtClean="0"/>
                        <a:t>         SWAMY P U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 baseline="0" dirty="0" smtClean="0"/>
                        <a:t>         LEKHAN R</a:t>
                      </a: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62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90" name="Google Shape;90;p13"/>
          <p:cNvSpPr txBox="1"/>
          <p:nvPr/>
        </p:nvSpPr>
        <p:spPr>
          <a:xfrm>
            <a:off x="6480195" y="2513340"/>
            <a:ext cx="5514300" cy="202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Under the Supervision of,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 smtClean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Prof. Harish Kumar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Professor / Associate Professor / Assistant Professor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School of Computer Science </a:t>
            </a:r>
            <a:r>
              <a:rPr lang="en-GB" sz="1700" b="1" i="0" u="none" strike="noStrike" cap="none" dirty="0" smtClean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and </a:t>
            </a: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Engineering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340"/>
              </a:spcBef>
              <a:spcAft>
                <a:spcPts val="0"/>
              </a:spcAft>
              <a:buClr>
                <a:srgbClr val="17365D"/>
              </a:buClr>
              <a:buSzPts val="1700"/>
              <a:buFont typeface="Arial"/>
              <a:buNone/>
            </a:pPr>
            <a:r>
              <a:rPr lang="en-GB" sz="1700" b="1" i="0" u="none" strike="noStrike" cap="none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Presidency University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17365D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986772" y="334089"/>
            <a:ext cx="39705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GB" sz="2000" b="1" i="0" u="none" strike="noStrike" cap="none" dirty="0" smtClean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PIP2001 Capstone Project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rtl="0">
              <a:spcBef>
                <a:spcPts val="31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GB" sz="2000" b="1" i="0" u="none" strike="noStrike" cap="none" dirty="0" smtClean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Review-0</a:t>
            </a:r>
            <a:endParaRPr sz="2000" b="1" i="0" u="none" strike="noStrike" cap="none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  <p:sp>
        <p:nvSpPr>
          <p:cNvPr id="8" name="Google Shape;91;p13"/>
          <p:cNvSpPr txBox="1"/>
          <p:nvPr/>
        </p:nvSpPr>
        <p:spPr>
          <a:xfrm>
            <a:off x="0" y="4533900"/>
            <a:ext cx="1224991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Program:  Computer Science and Technology(CSG)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HoD:  DR. </a:t>
            </a:r>
            <a:r>
              <a:rPr lang="en-US" sz="2000" b="1" dirty="0" err="1" smtClean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Saira</a:t>
            </a:r>
            <a:r>
              <a:rPr lang="en-US" sz="2000" b="1" dirty="0" smtClean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Banu</a:t>
            </a:r>
            <a:r>
              <a:rPr lang="en-US" sz="2000" b="1" dirty="0" smtClean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Athem</a:t>
            </a:r>
            <a:endParaRPr lang="en-US" sz="2000" b="1" dirty="0" smtClean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ct val="100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Program Project Coordinator: </a:t>
            </a:r>
          </a:p>
          <a:p>
            <a:pPr lvl="0">
              <a:buClr>
                <a:srgbClr val="17365D"/>
              </a:buClr>
              <a:buSzPct val="100000"/>
            </a:pP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Name of the </a:t>
            </a:r>
            <a:r>
              <a:rPr lang="en-US" sz="2000" b="1" dirty="0" smtClean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School </a:t>
            </a:r>
            <a:r>
              <a:rPr lang="en-US" sz="2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Project </a:t>
            </a:r>
            <a:r>
              <a:rPr lang="en-US" sz="2000" b="1" dirty="0" smtClean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Coordinators: </a:t>
            </a:r>
            <a:r>
              <a:rPr lang="en-US" sz="2000" b="1" i="0" u="none" strike="noStrike" cap="none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/>
                <a:sym typeface="Verdana"/>
              </a:rPr>
              <a:t>Dr. Sampath A K / Dr. Abdul Khadar A / Mr. Md Ziaur Rahman</a:t>
            </a:r>
            <a:endParaRPr sz="2000" b="1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Timeline for project (</a:t>
            </a:r>
            <a:r>
              <a:rPr lang="en-IN" dirty="0"/>
              <a:t>G</a:t>
            </a:r>
            <a:r>
              <a:rPr lang="en-IN" dirty="0" smtClean="0"/>
              <a:t>antt chart)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75155A6-BB01-D697-E93B-DFEF5540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1" y="1089213"/>
            <a:ext cx="11493660" cy="496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2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97" y="339763"/>
            <a:ext cx="7172885" cy="5738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135" y="3566160"/>
            <a:ext cx="2578608" cy="1097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PROJECT TITTLE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2937434" y="2043955"/>
            <a:ext cx="10668000" cy="392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524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 smtClean="0">
              <a:latin typeface="Broadway" pitchFamily="82" charset="0"/>
              <a:ea typeface="Cambria" panose="02040503050406030204" pitchFamily="18" charset="0"/>
            </a:endParaRPr>
          </a:p>
          <a:p>
            <a:pPr marL="15240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>
                <a:latin typeface="Broadway" pitchFamily="82" charset="0"/>
                <a:ea typeface="Cambria" panose="02040503050406030204" pitchFamily="18" charset="0"/>
              </a:rPr>
              <a:t> </a:t>
            </a:r>
            <a:r>
              <a:rPr lang="en-IN" dirty="0" smtClean="0">
                <a:latin typeface="Broadway" pitchFamily="82" charset="0"/>
                <a:ea typeface="Cambria" panose="02040503050406030204" pitchFamily="18" charset="0"/>
              </a:rPr>
              <a:t>                                               </a:t>
            </a:r>
            <a:r>
              <a:rPr lang="en-IN" dirty="0" smtClean="0">
                <a:latin typeface="Berlin Sans FB Demi" pitchFamily="34" charset="0"/>
                <a:ea typeface="Cambria" panose="02040503050406030204" pitchFamily="18" charset="0"/>
              </a:rPr>
              <a:t>Customer Support Chat BOT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482"/>
            <a:ext cx="7884528" cy="533848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Content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392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95300" indent="-34290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Problem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Statement</a:t>
            </a:r>
          </a:p>
          <a:p>
            <a:pPr marL="495300" lvl="0" indent="-34290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Analysis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Problem Statement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Timeline of the Project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ingdings" panose="05000000000000000000" pitchFamily="2" charset="2"/>
              <a:buChar char="Ø"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028" y="2205318"/>
            <a:ext cx="3356384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721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800"/>
              <a:buFont typeface="Verdana"/>
              <a:buNone/>
            </a:pP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Problem Statement Number: 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Organization</a:t>
            </a:r>
            <a:r>
              <a:rPr lang="en-US" b="1" dirty="0" smtClean="0">
                <a:latin typeface="Arial Rounded MT Bold" pitchFamily="34" charset="0"/>
                <a:ea typeface="Cambria" panose="02040503050406030204" pitchFamily="18" charset="0"/>
              </a:rPr>
              <a:t>: </a:t>
            </a:r>
            <a:r>
              <a:rPr lang="en-US" b="1" dirty="0">
                <a:latin typeface="Arial Rounded MT Bold" pitchFamily="34" charset="0"/>
              </a:rPr>
              <a:t> </a:t>
            </a:r>
            <a:r>
              <a:rPr lang="en-IN" b="1" dirty="0">
                <a:latin typeface="Arial Rounded MT Bold" pitchFamily="34" charset="0"/>
              </a:rPr>
              <a:t>KG </a:t>
            </a:r>
            <a:r>
              <a:rPr lang="en-IN" b="1" dirty="0" smtClean="0">
                <a:latin typeface="Arial Rounded MT Bold" pitchFamily="34" charset="0"/>
              </a:rPr>
              <a:t>Info Systems Pvt Ltd</a:t>
            </a:r>
            <a:endParaRPr lang="en-US" b="1" dirty="0" smtClean="0">
              <a:latin typeface="Arial Rounded MT Bold" pitchFamily="34" charset="0"/>
              <a:ea typeface="Cambria" panose="02040503050406030204" pitchFamily="18" charset="0"/>
            </a:endParaRP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Category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(Hardware / Software / Both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US" sz="2900" dirty="0" smtClean="0">
                <a:latin typeface="Cambria" panose="02040503050406030204" pitchFamily="18" charset="0"/>
                <a:ea typeface="Cambria" panose="02040503050406030204" pitchFamily="18" charset="0"/>
              </a:rPr>
              <a:t>:  Software</a:t>
            </a:r>
          </a:p>
          <a:p>
            <a:r>
              <a:rPr lang="en-US" dirty="0">
                <a:latin typeface="Sitka Subheading" pitchFamily="2" charset="0"/>
                <a:ea typeface="Cambria" panose="02040503050406030204" pitchFamily="18" charset="0"/>
              </a:rPr>
              <a:t>Problem </a:t>
            </a:r>
            <a:r>
              <a:rPr lang="en-US" dirty="0" smtClean="0">
                <a:latin typeface="Sitka Subheading" pitchFamily="2" charset="0"/>
                <a:ea typeface="Cambria" panose="02040503050406030204" pitchFamily="18" charset="0"/>
              </a:rPr>
              <a:t>Description:  </a:t>
            </a:r>
            <a:r>
              <a:rPr lang="en-US" dirty="0" smtClean="0">
                <a:latin typeface="Sitka Subheading" pitchFamily="2" charset="0"/>
              </a:rPr>
              <a:t>A </a:t>
            </a:r>
            <a:r>
              <a:rPr lang="en-US" dirty="0">
                <a:latin typeface="Sitka Subheading" pitchFamily="2" charset="0"/>
              </a:rPr>
              <a:t>chat bot which can interpret the customer complaints or queries, search the DB for resolution and in case new </a:t>
            </a:r>
            <a:r>
              <a:rPr lang="en-US" dirty="0" smtClean="0">
                <a:latin typeface="Sitka Subheading" pitchFamily="2" charset="0"/>
              </a:rPr>
              <a:t>solution found</a:t>
            </a:r>
            <a:r>
              <a:rPr lang="en-US" dirty="0">
                <a:latin typeface="Sitka Subheading" pitchFamily="2" charset="0"/>
              </a:rPr>
              <a:t>, hand it over to support staff. Based on the conversation b/w customer and staff, update the DB, be prepared to </a:t>
            </a:r>
            <a:r>
              <a:rPr lang="en-US" dirty="0" smtClean="0">
                <a:latin typeface="Sitka Subheading" pitchFamily="2" charset="0"/>
              </a:rPr>
              <a:t>handle </a:t>
            </a:r>
            <a:r>
              <a:rPr lang="en-IN" dirty="0" smtClean="0">
                <a:latin typeface="Sitka Subheading" pitchFamily="2" charset="0"/>
              </a:rPr>
              <a:t>similar </a:t>
            </a:r>
            <a:r>
              <a:rPr lang="en-IN" dirty="0">
                <a:latin typeface="Sitka Subheading" pitchFamily="2" charset="0"/>
              </a:rPr>
              <a:t>queries in </a:t>
            </a:r>
            <a:r>
              <a:rPr lang="en-IN" dirty="0" smtClean="0">
                <a:latin typeface="Sitka Subheading" pitchFamily="2" charset="0"/>
              </a:rPr>
              <a:t>future</a:t>
            </a:r>
          </a:p>
          <a:p>
            <a:endParaRPr lang="en-US" dirty="0" smtClean="0">
              <a:latin typeface="Sitka Subheading" pitchFamily="2" charset="0"/>
              <a:ea typeface="Cambria" panose="02040503050406030204" pitchFamily="18" charset="0"/>
            </a:endParaRPr>
          </a:p>
          <a:p>
            <a:r>
              <a:rPr lang="en-US" sz="3400" dirty="0">
                <a:latin typeface="Cambria" panose="02040503050406030204" pitchFamily="18" charset="0"/>
                <a:ea typeface="Cambria" panose="02040503050406030204" pitchFamily="18" charset="0"/>
              </a:rPr>
              <a:t>Difficulty </a:t>
            </a:r>
            <a:r>
              <a:rPr lang="en-US" sz="3400" dirty="0" smtClean="0">
                <a:latin typeface="Cambria" panose="02040503050406030204" pitchFamily="18" charset="0"/>
                <a:ea typeface="Cambria" panose="02040503050406030204" pitchFamily="18" charset="0"/>
              </a:rPr>
              <a:t>Level: </a:t>
            </a:r>
            <a:r>
              <a:rPr lang="en-US" sz="3400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3400" dirty="0" smtClean="0">
                <a:latin typeface="Cambria" panose="02040503050406030204" pitchFamily="18" charset="0"/>
                <a:ea typeface="Cambria" panose="02040503050406030204" pitchFamily="18" charset="0"/>
              </a:rPr>
              <a:t>omplex</a:t>
            </a:r>
          </a:p>
          <a:p>
            <a:endParaRPr lang="en-US" sz="3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>
              <a:lnSpc>
                <a:spcPct val="200000"/>
              </a:lnSpc>
              <a:spcBef>
                <a:spcPts val="0"/>
              </a:spcBef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23" y="2998694"/>
            <a:ext cx="2840017" cy="35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518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Analysis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Problem Statement</a:t>
            </a: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785906" y="1116106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Technology Stack Components:</a:t>
            </a:r>
          </a:p>
          <a:p>
            <a:pPr marL="342900" lvl="0" indent="-190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/>
              <a:t>To build a </a:t>
            </a:r>
            <a:r>
              <a:rPr lang="en-US" dirty="0" err="1"/>
              <a:t>chatbot</a:t>
            </a:r>
            <a:r>
              <a:rPr lang="en-US" dirty="0"/>
              <a:t> system for handling customer complaints and queries, you'll need several key technology components</a:t>
            </a:r>
            <a:r>
              <a:rPr lang="en-US" dirty="0" smtClean="0"/>
              <a:t>:</a:t>
            </a:r>
          </a:p>
          <a:p>
            <a:endParaRPr lang="en-IN" dirty="0"/>
          </a:p>
          <a:p>
            <a:r>
              <a:rPr lang="en-IN" b="1" dirty="0"/>
              <a:t>NLP Engine</a:t>
            </a:r>
            <a:r>
              <a:rPr lang="en-IN" dirty="0"/>
              <a:t>: </a:t>
            </a:r>
            <a:r>
              <a:rPr lang="en-IN" dirty="0" err="1"/>
              <a:t>OpenAI</a:t>
            </a:r>
            <a:r>
              <a:rPr lang="en-IN" dirty="0"/>
              <a:t> GPT-4, </a:t>
            </a:r>
            <a:r>
              <a:rPr lang="en-IN" dirty="0" err="1"/>
              <a:t>Dialogflow</a:t>
            </a:r>
            <a:r>
              <a:rPr lang="en-IN" dirty="0"/>
              <a:t>, or Microsoft LUIS.</a:t>
            </a:r>
          </a:p>
          <a:p>
            <a:r>
              <a:rPr lang="en-IN" b="1" dirty="0"/>
              <a:t>Database</a:t>
            </a:r>
            <a:r>
              <a:rPr lang="en-IN" dirty="0"/>
              <a:t>: Relational (</a:t>
            </a:r>
            <a:r>
              <a:rPr lang="en-IN" dirty="0" err="1"/>
              <a:t>PostgreSQL</a:t>
            </a:r>
            <a:r>
              <a:rPr lang="en-IN" dirty="0"/>
              <a:t>, MySQL) or </a:t>
            </a:r>
            <a:r>
              <a:rPr lang="en-IN" dirty="0" err="1"/>
              <a:t>NoSQL</a:t>
            </a:r>
            <a:r>
              <a:rPr lang="en-IN" dirty="0"/>
              <a:t> (</a:t>
            </a:r>
            <a:r>
              <a:rPr lang="en-IN" dirty="0" err="1"/>
              <a:t>MongoDB</a:t>
            </a:r>
            <a:r>
              <a:rPr lang="en-IN" dirty="0"/>
              <a:t>).</a:t>
            </a:r>
          </a:p>
          <a:p>
            <a:r>
              <a:rPr lang="en-IN" b="1" dirty="0"/>
              <a:t>Integration</a:t>
            </a:r>
            <a:r>
              <a:rPr lang="en-IN" dirty="0"/>
              <a:t>: Use </a:t>
            </a:r>
            <a:r>
              <a:rPr lang="en-IN" dirty="0" err="1"/>
              <a:t>RESTful</a:t>
            </a:r>
            <a:r>
              <a:rPr lang="en-IN" dirty="0"/>
              <a:t> APIs or </a:t>
            </a:r>
            <a:r>
              <a:rPr lang="en-IN" dirty="0" err="1"/>
              <a:t>GraphQL</a:t>
            </a:r>
            <a:r>
              <a:rPr lang="en-IN" dirty="0"/>
              <a:t> for system connections.</a:t>
            </a:r>
          </a:p>
          <a:p>
            <a:r>
              <a:rPr lang="en-IN" b="1" dirty="0"/>
              <a:t>Machine Learning</a:t>
            </a:r>
            <a:r>
              <a:rPr lang="en-IN" dirty="0"/>
              <a:t>: </a:t>
            </a:r>
            <a:r>
              <a:rPr lang="en-IN" dirty="0" err="1"/>
              <a:t>TensorFlow</a:t>
            </a:r>
            <a:r>
              <a:rPr lang="en-IN" dirty="0"/>
              <a:t> to enhance response accuracy.</a:t>
            </a:r>
          </a:p>
          <a:p>
            <a:r>
              <a:rPr lang="en-IN" b="1" dirty="0"/>
              <a:t>Support Interface</a:t>
            </a:r>
            <a:r>
              <a:rPr lang="en-IN" dirty="0"/>
              <a:t>: A UI for staff to manage unresolved issues and update the knowledge base</a:t>
            </a:r>
            <a:r>
              <a:rPr lang="en-IN" dirty="0" smtClean="0"/>
              <a:t>..</a:t>
            </a:r>
            <a:endParaRPr lang="en-IN" dirty="0"/>
          </a:p>
          <a:p>
            <a:r>
              <a:rPr lang="en-IN" b="1" dirty="0" smtClean="0"/>
              <a:t>Security</a:t>
            </a:r>
            <a:r>
              <a:rPr lang="en-IN" dirty="0"/>
              <a:t>: Ensure data protection and scalability.</a:t>
            </a: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357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Analysis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Problem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Statement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(contd...)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12800" y="1143000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45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Software and Hardware Requirements: </a:t>
            </a:r>
          </a:p>
          <a:p>
            <a:pPr marL="76200" indent="0">
              <a:buNone/>
            </a:pPr>
            <a:r>
              <a:rPr lang="en-US" sz="2900" dirty="0" smtClean="0"/>
              <a:t> To </a:t>
            </a:r>
            <a:r>
              <a:rPr lang="en-US" sz="2900" dirty="0"/>
              <a:t>implement a </a:t>
            </a:r>
            <a:r>
              <a:rPr lang="en-US" sz="2900" dirty="0" err="1"/>
              <a:t>chatbot</a:t>
            </a:r>
            <a:r>
              <a:rPr lang="en-US" sz="2900" dirty="0"/>
              <a:t> system effectively, you'll need a combination of hardware </a:t>
            </a:r>
            <a:r>
              <a:rPr lang="en-US" sz="2900" dirty="0" smtClean="0"/>
              <a:t>      and </a:t>
            </a:r>
            <a:r>
              <a:rPr lang="en-US" sz="2900" dirty="0"/>
              <a:t>software components. Here’s a streamlined list of what's required:</a:t>
            </a:r>
          </a:p>
          <a:p>
            <a:r>
              <a:rPr lang="en-US" sz="2900" b="1" dirty="0"/>
              <a:t>Hardware Components</a:t>
            </a:r>
          </a:p>
          <a:p>
            <a:r>
              <a:rPr lang="en-US" sz="2900" b="1" dirty="0"/>
              <a:t>Servers:</a:t>
            </a:r>
            <a:endParaRPr lang="en-US" sz="2900" dirty="0"/>
          </a:p>
          <a:p>
            <a:pPr lvl="1"/>
            <a:r>
              <a:rPr lang="en-US" sz="2900" b="1" dirty="0"/>
              <a:t>Cloud-based Servers:</a:t>
            </a:r>
            <a:r>
              <a:rPr lang="en-US" sz="2900" dirty="0"/>
              <a:t> AWS, Google Cloud, or Azure for scalability and reliability.</a:t>
            </a:r>
          </a:p>
          <a:p>
            <a:pPr marL="558800" lvl="1" indent="0">
              <a:buNone/>
            </a:pPr>
            <a:endParaRPr lang="en-US" sz="2900" dirty="0"/>
          </a:p>
          <a:p>
            <a:r>
              <a:rPr lang="en-US" sz="2900" b="1" dirty="0"/>
              <a:t>Network Infrastructure</a:t>
            </a:r>
            <a:r>
              <a:rPr lang="en-US" sz="2900" b="1" dirty="0" smtClean="0"/>
              <a:t>:</a:t>
            </a:r>
            <a:endParaRPr lang="en-US" sz="2900" dirty="0"/>
          </a:p>
          <a:p>
            <a:pPr lvl="1"/>
            <a:r>
              <a:rPr lang="en-US" sz="2900" b="1" dirty="0"/>
              <a:t>High-speed Internet Connection:</a:t>
            </a:r>
            <a:r>
              <a:rPr lang="en-US" sz="2900" dirty="0"/>
              <a:t> Essential for smooth communication between the </a:t>
            </a:r>
            <a:r>
              <a:rPr lang="en-US" sz="2900" dirty="0" err="1"/>
              <a:t>chatbot</a:t>
            </a:r>
            <a:r>
              <a:rPr lang="en-US" sz="2900" dirty="0"/>
              <a:t>, users, and databases.</a:t>
            </a:r>
          </a:p>
          <a:p>
            <a:pPr lvl="1"/>
            <a:r>
              <a:rPr lang="en-US" sz="2900" b="1" dirty="0"/>
              <a:t>Load Balancers:</a:t>
            </a:r>
            <a:r>
              <a:rPr lang="en-US" sz="2900" dirty="0"/>
              <a:t> To distribute incoming traffic efficiently across servers</a:t>
            </a:r>
            <a:r>
              <a:rPr lang="en-US" sz="2900" dirty="0" smtClean="0"/>
              <a:t>.</a:t>
            </a:r>
          </a:p>
          <a:p>
            <a:pPr lvl="1"/>
            <a:endParaRPr lang="en-US" sz="2900" dirty="0"/>
          </a:p>
          <a:p>
            <a:r>
              <a:rPr lang="en-US" sz="2900" b="1" dirty="0"/>
              <a:t>Backup Solutions:</a:t>
            </a:r>
            <a:endParaRPr lang="en-US" sz="2900" dirty="0"/>
          </a:p>
          <a:p>
            <a:pPr lvl="1"/>
            <a:r>
              <a:rPr lang="en-US" sz="2900" b="1" dirty="0"/>
              <a:t>Storage Devices:</a:t>
            </a:r>
            <a:r>
              <a:rPr lang="en-US" sz="2900" dirty="0"/>
              <a:t> For data backup and recovery. Cloud storage options can also be used for ease of management.</a:t>
            </a: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1905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832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52400" lvl="0">
              <a:lnSpc>
                <a:spcPct val="200000"/>
              </a:lnSpc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Analysis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of Problem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Statement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(contd...)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99353" y="1102660"/>
            <a:ext cx="10668000" cy="4953000"/>
          </a:xfrm>
        </p:spPr>
        <p:txBody>
          <a:bodyPr>
            <a:normAutofit fontScale="25000" lnSpcReduction="20000"/>
          </a:bodyPr>
          <a:lstStyle/>
          <a:p>
            <a:r>
              <a:rPr lang="en-IN" sz="8000" b="1" dirty="0"/>
              <a:t>NLP Tools</a:t>
            </a:r>
            <a:r>
              <a:rPr lang="en-IN" sz="8000" dirty="0"/>
              <a:t>:</a:t>
            </a:r>
          </a:p>
          <a:p>
            <a:pPr marL="76200" indent="0">
              <a:buNone/>
            </a:pPr>
            <a:r>
              <a:rPr lang="en-IN" sz="8000" dirty="0" smtClean="0"/>
              <a:t>        </a:t>
            </a:r>
            <a:r>
              <a:rPr lang="en-IN" sz="8000" dirty="0" err="1" smtClean="0"/>
              <a:t>OpenAI</a:t>
            </a:r>
            <a:r>
              <a:rPr lang="en-IN" sz="8000" dirty="0" smtClean="0"/>
              <a:t> </a:t>
            </a:r>
            <a:r>
              <a:rPr lang="en-IN" sz="8000" dirty="0"/>
              <a:t>GPT-4, </a:t>
            </a:r>
            <a:r>
              <a:rPr lang="en-IN" sz="8000" dirty="0" err="1"/>
              <a:t>Dialogflow</a:t>
            </a:r>
            <a:r>
              <a:rPr lang="en-IN" sz="8000" dirty="0"/>
              <a:t>, Microsoft LUIS</a:t>
            </a:r>
          </a:p>
          <a:p>
            <a:r>
              <a:rPr lang="en-IN" sz="8000" b="1" dirty="0"/>
              <a:t>Database Management</a:t>
            </a:r>
            <a:r>
              <a:rPr lang="en-IN" sz="8000" dirty="0"/>
              <a:t>:</a:t>
            </a:r>
          </a:p>
          <a:p>
            <a:pPr marL="76200" indent="0">
              <a:buNone/>
            </a:pPr>
            <a:r>
              <a:rPr lang="en-IN" sz="8000" dirty="0" smtClean="0"/>
              <a:t>        Relational</a:t>
            </a:r>
            <a:r>
              <a:rPr lang="en-IN" sz="8000" dirty="0"/>
              <a:t>: </a:t>
            </a:r>
            <a:r>
              <a:rPr lang="en-IN" sz="8000" dirty="0" err="1"/>
              <a:t>PostgreSQL</a:t>
            </a:r>
            <a:r>
              <a:rPr lang="en-IN" sz="8000" dirty="0"/>
              <a:t>, MySQL</a:t>
            </a:r>
          </a:p>
          <a:p>
            <a:pPr marL="76200" indent="0">
              <a:buNone/>
            </a:pPr>
            <a:r>
              <a:rPr lang="en-IN" sz="8000" dirty="0" smtClean="0"/>
              <a:t>        </a:t>
            </a:r>
            <a:r>
              <a:rPr lang="en-IN" sz="8000" dirty="0" err="1" smtClean="0"/>
              <a:t>NoSQL</a:t>
            </a:r>
            <a:r>
              <a:rPr lang="en-IN" sz="8000" dirty="0"/>
              <a:t>: </a:t>
            </a:r>
            <a:r>
              <a:rPr lang="en-IN" sz="8000" dirty="0" err="1"/>
              <a:t>MongoDB</a:t>
            </a:r>
            <a:r>
              <a:rPr lang="en-IN" sz="8000" dirty="0"/>
              <a:t>, </a:t>
            </a:r>
            <a:r>
              <a:rPr lang="en-IN" sz="8000" dirty="0" err="1"/>
              <a:t>Couchbase</a:t>
            </a:r>
            <a:endParaRPr lang="en-IN" sz="8000" dirty="0"/>
          </a:p>
          <a:p>
            <a:r>
              <a:rPr lang="en-IN" sz="8000" b="1" dirty="0"/>
              <a:t>Integration &amp; API</a:t>
            </a:r>
            <a:r>
              <a:rPr lang="en-IN" sz="8000" dirty="0"/>
              <a:t>:</a:t>
            </a:r>
          </a:p>
          <a:p>
            <a:pPr marL="76200" indent="0">
              <a:buNone/>
            </a:pPr>
            <a:r>
              <a:rPr lang="en-IN" sz="8000" dirty="0" smtClean="0"/>
              <a:t>        API </a:t>
            </a:r>
            <a:r>
              <a:rPr lang="en-IN" sz="8000" dirty="0"/>
              <a:t>Management: Postman, Swagger</a:t>
            </a:r>
          </a:p>
          <a:p>
            <a:pPr marL="76200" indent="0">
              <a:buNone/>
            </a:pPr>
            <a:r>
              <a:rPr lang="en-IN" sz="8000" dirty="0" smtClean="0"/>
              <a:t>        Message </a:t>
            </a:r>
            <a:r>
              <a:rPr lang="en-IN" sz="8000" dirty="0"/>
              <a:t>Queues: </a:t>
            </a:r>
            <a:r>
              <a:rPr lang="en-IN" sz="8000" dirty="0" err="1"/>
              <a:t>RabbitMQ</a:t>
            </a:r>
            <a:r>
              <a:rPr lang="en-IN" sz="8000" dirty="0"/>
              <a:t>, Apache Kafka</a:t>
            </a:r>
          </a:p>
          <a:p>
            <a:r>
              <a:rPr lang="en-IN" sz="8000" b="1" dirty="0"/>
              <a:t>Machine Learning</a:t>
            </a:r>
            <a:r>
              <a:rPr lang="en-IN" sz="8000" dirty="0"/>
              <a:t>:</a:t>
            </a:r>
          </a:p>
          <a:p>
            <a:pPr marL="76200" indent="0">
              <a:buNone/>
            </a:pPr>
            <a:r>
              <a:rPr lang="en-IN" sz="8000" dirty="0" smtClean="0"/>
              <a:t>        Frameworks</a:t>
            </a:r>
            <a:r>
              <a:rPr lang="en-IN" sz="8000" dirty="0"/>
              <a:t>: </a:t>
            </a:r>
            <a:r>
              <a:rPr lang="en-IN" sz="8000" dirty="0" err="1"/>
              <a:t>TensorFlow</a:t>
            </a:r>
            <a:r>
              <a:rPr lang="en-IN" sz="8000" dirty="0"/>
              <a:t>, </a:t>
            </a:r>
            <a:r>
              <a:rPr lang="en-IN" sz="8000" dirty="0" err="1"/>
              <a:t>PyTorch</a:t>
            </a:r>
            <a:endParaRPr lang="en-IN" sz="8000" dirty="0"/>
          </a:p>
          <a:p>
            <a:pPr marL="76200" indent="0">
              <a:buNone/>
            </a:pPr>
            <a:r>
              <a:rPr lang="en-IN" sz="8000" dirty="0" smtClean="0"/>
              <a:t>        Analytics</a:t>
            </a:r>
            <a:r>
              <a:rPr lang="en-IN" sz="8000" dirty="0"/>
              <a:t>: Google Analytics, </a:t>
            </a:r>
            <a:r>
              <a:rPr lang="en-IN" sz="8000" dirty="0" err="1"/>
              <a:t>Mixpanel</a:t>
            </a:r>
            <a:endParaRPr lang="en-IN" sz="8000" dirty="0"/>
          </a:p>
          <a:p>
            <a:r>
              <a:rPr lang="en-IN" sz="8000" b="1" dirty="0"/>
              <a:t>Support Interface</a:t>
            </a:r>
            <a:r>
              <a:rPr lang="en-IN" sz="8000" dirty="0"/>
              <a:t>:</a:t>
            </a:r>
          </a:p>
          <a:p>
            <a:pPr marL="76200" indent="0">
              <a:buNone/>
            </a:pPr>
            <a:r>
              <a:rPr lang="en-IN" sz="8000" dirty="0" smtClean="0"/>
              <a:t>        Dashboard</a:t>
            </a:r>
            <a:r>
              <a:rPr lang="en-IN" sz="8000" dirty="0"/>
              <a:t>: Custom interfaces, CRM integration (</a:t>
            </a:r>
            <a:r>
              <a:rPr lang="en-IN" sz="8000" dirty="0" err="1"/>
              <a:t>Salesforce</a:t>
            </a:r>
            <a:r>
              <a:rPr lang="en-IN" sz="8000" dirty="0"/>
              <a:t>, </a:t>
            </a:r>
            <a:r>
              <a:rPr lang="en-IN" sz="8000" dirty="0" err="1"/>
              <a:t>Zendesk</a:t>
            </a:r>
            <a:r>
              <a:rPr lang="en-IN" sz="8000" dirty="0"/>
              <a:t>)</a:t>
            </a:r>
          </a:p>
          <a:p>
            <a:pPr marL="76200" indent="0">
              <a:buNone/>
            </a:pPr>
            <a:r>
              <a:rPr lang="en-IN" sz="8000" dirty="0" smtClean="0"/>
              <a:t>        Support </a:t>
            </a:r>
            <a:r>
              <a:rPr lang="en-IN" sz="8000" dirty="0"/>
              <a:t>Software: Ticketing systems</a:t>
            </a:r>
          </a:p>
          <a:p>
            <a:pPr marL="76200" indent="0">
              <a:buNone/>
            </a:pP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094" y="2034986"/>
            <a:ext cx="5741894" cy="484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920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User Interaction</a:t>
            </a:r>
            <a:r>
              <a:rPr lang="en-IN" dirty="0"/>
              <a:t>:</a:t>
            </a:r>
          </a:p>
          <a:p>
            <a:pPr marL="76200" indent="0">
              <a:buNone/>
            </a:pPr>
            <a:r>
              <a:rPr lang="en-IN" dirty="0"/>
              <a:t>        </a:t>
            </a:r>
            <a:r>
              <a:rPr lang="en-IN" dirty="0" err="1"/>
              <a:t>Chatbot</a:t>
            </a:r>
            <a:r>
              <a:rPr lang="en-IN" dirty="0"/>
              <a:t> Frameworks: </a:t>
            </a:r>
            <a:r>
              <a:rPr lang="en-IN" dirty="0" err="1"/>
              <a:t>Botpress</a:t>
            </a:r>
            <a:r>
              <a:rPr lang="en-IN" dirty="0"/>
              <a:t>, Rasa</a:t>
            </a:r>
          </a:p>
          <a:p>
            <a:pPr marL="76200" indent="0">
              <a:buNone/>
            </a:pPr>
            <a:r>
              <a:rPr lang="en-IN" dirty="0"/>
              <a:t>        Messaging Platform Integration: SDKs/APIs for Slack, </a:t>
            </a:r>
            <a:r>
              <a:rPr lang="en-IN" dirty="0" smtClean="0"/>
              <a:t> </a:t>
            </a:r>
          </a:p>
          <a:p>
            <a:pPr marL="76200" indent="0">
              <a:buNone/>
            </a:pPr>
            <a:r>
              <a:rPr lang="en-IN" dirty="0" smtClean="0"/>
              <a:t>          Facebook </a:t>
            </a:r>
            <a:r>
              <a:rPr lang="en-IN" dirty="0" err="1" smtClean="0"/>
              <a:t>Messanger</a:t>
            </a:r>
            <a:r>
              <a:rPr lang="en-IN" dirty="0" smtClean="0"/>
              <a:t>.</a:t>
            </a:r>
          </a:p>
          <a:p>
            <a:r>
              <a:rPr lang="en-IN" b="1" dirty="0" smtClean="0"/>
              <a:t>Security</a:t>
            </a:r>
            <a:r>
              <a:rPr lang="en-IN" dirty="0" smtClean="0"/>
              <a:t>:</a:t>
            </a:r>
          </a:p>
          <a:p>
            <a:pPr marL="76200" indent="0">
              <a:buNone/>
            </a:pPr>
            <a:r>
              <a:rPr lang="en-IN" dirty="0" smtClean="0"/>
              <a:t>        </a:t>
            </a:r>
            <a:r>
              <a:rPr lang="en-IN" dirty="0"/>
              <a:t>Firewall/Antivirus, Encryption Tools</a:t>
            </a:r>
          </a:p>
          <a:p>
            <a:r>
              <a:rPr lang="en-IN" b="1" dirty="0"/>
              <a:t>Development &amp; Deployment</a:t>
            </a:r>
            <a:r>
              <a:rPr lang="en-IN" dirty="0"/>
              <a:t>:</a:t>
            </a:r>
          </a:p>
          <a:p>
            <a:pPr marL="76200" indent="0">
              <a:buNone/>
            </a:pPr>
            <a:r>
              <a:rPr lang="en-IN" dirty="0"/>
              <a:t>        Version Control: </a:t>
            </a:r>
            <a:r>
              <a:rPr lang="en-IN" dirty="0" err="1"/>
              <a:t>GitHub</a:t>
            </a:r>
            <a:r>
              <a:rPr lang="en-IN" dirty="0"/>
              <a:t>, </a:t>
            </a:r>
            <a:r>
              <a:rPr lang="en-IN" dirty="0" err="1"/>
              <a:t>GitLab</a:t>
            </a:r>
            <a:endParaRPr lang="en-IN" dirty="0"/>
          </a:p>
          <a:p>
            <a:pPr marL="76200" indent="0">
              <a:buNone/>
            </a:pPr>
            <a:r>
              <a:rPr lang="en-IN" dirty="0"/>
              <a:t>        CI/CD: Jenkins, </a:t>
            </a:r>
            <a:r>
              <a:rPr lang="en-IN" dirty="0" err="1"/>
              <a:t>GitLab</a:t>
            </a:r>
            <a:r>
              <a:rPr lang="en-IN" dirty="0"/>
              <a:t> CI4o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0679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812800" y="274638"/>
            <a:ext cx="10668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dirty="0">
                <a:latin typeface="Cambria" panose="02040503050406030204" pitchFamily="18" charset="0"/>
                <a:ea typeface="Cambria" panose="02040503050406030204" pitchFamily="18" charset="0"/>
              </a:rPr>
              <a:t>References (IEEE Paper </a:t>
            </a:r>
            <a:r>
              <a:rPr lang="en-GB" dirty="0" smtClean="0">
                <a:latin typeface="Cambria" panose="02040503050406030204" pitchFamily="18" charset="0"/>
                <a:ea typeface="Cambria" panose="02040503050406030204" pitchFamily="18" charset="0"/>
              </a:rPr>
              <a:t>format)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812800" y="1143001"/>
            <a:ext cx="10668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4953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Add APA Citation for all references.</a:t>
            </a:r>
          </a:p>
          <a:p>
            <a:pPr marL="4953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 dirty="0"/>
              <a:t>Amazon's </a:t>
            </a:r>
            <a:r>
              <a:rPr lang="en-US" b="1" dirty="0" err="1"/>
              <a:t>Alexa</a:t>
            </a:r>
            <a:r>
              <a:rPr lang="en-US" b="1" dirty="0"/>
              <a:t> for Customer </a:t>
            </a:r>
            <a:r>
              <a:rPr lang="en-US" b="1" dirty="0" smtClean="0"/>
              <a:t>Service:</a:t>
            </a:r>
          </a:p>
          <a:p>
            <a:endParaRPr lang="en-US" b="1" dirty="0"/>
          </a:p>
          <a:p>
            <a:r>
              <a:rPr lang="en-US" dirty="0"/>
              <a:t>Use Case: Amazon has integrated its virtual assistant, </a:t>
            </a:r>
            <a:r>
              <a:rPr lang="en-US" dirty="0" err="1"/>
              <a:t>Alexa</a:t>
            </a:r>
            <a:r>
              <a:rPr lang="en-US" dirty="0"/>
              <a:t>, to help users resolve queries related to their products or services. </a:t>
            </a:r>
            <a:r>
              <a:rPr lang="en-US" dirty="0" err="1"/>
              <a:t>Alexa</a:t>
            </a:r>
            <a:r>
              <a:rPr lang="en-US" dirty="0"/>
              <a:t> is able to respond to voice commands, track orders, and answer common support queries.</a:t>
            </a:r>
          </a:p>
          <a:p>
            <a:r>
              <a:rPr lang="en-US" dirty="0"/>
              <a:t>Impact: It provides 24/7 customer support without the need for human agents, significantly reducing waiting times and enhancing convenience.</a:t>
            </a:r>
          </a:p>
          <a:p>
            <a:pPr marL="4953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>
              <a:spcBef>
                <a:spcPts val="0"/>
              </a:spcBef>
              <a:buNone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953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Use the below link for various APA styles :</a:t>
            </a:r>
          </a:p>
          <a:p>
            <a:pPr marL="4953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indent="0">
              <a:spcBef>
                <a:spcPts val="0"/>
              </a:spcBef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https://www.indeed.com/career-advice/career-development/how-to-cite-a-research-paper</a:t>
            </a:r>
          </a:p>
          <a:p>
            <a:pPr marL="152400" indent="0">
              <a:spcBef>
                <a:spcPts val="0"/>
              </a:spcBef>
              <a:buNone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oinformatic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2567</TotalTime>
  <Words>660</Words>
  <Application>Microsoft Office PowerPoint</Application>
  <PresentationFormat>Custom</PresentationFormat>
  <Paragraphs>100</Paragraphs>
  <Slides>11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Bioinformatics</vt:lpstr>
      <vt:lpstr>Customer Support Chat Bot with ML</vt:lpstr>
      <vt:lpstr>PROJECT TITTLE</vt:lpstr>
      <vt:lpstr>Content</vt:lpstr>
      <vt:lpstr>Problem Statement Number: </vt:lpstr>
      <vt:lpstr>Analysis of Problem Statement</vt:lpstr>
      <vt:lpstr>Analysis of Problem Statement (contd...)</vt:lpstr>
      <vt:lpstr>Analysis of Problem Statement (contd...)</vt:lpstr>
      <vt:lpstr>PowerPoint Presentation</vt:lpstr>
      <vt:lpstr>References (IEEE Paper format)</vt:lpstr>
      <vt:lpstr>Timeline for project (Gantt chart)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Admin</dc:creator>
  <cp:lastModifiedBy>Lekhan</cp:lastModifiedBy>
  <cp:revision>50</cp:revision>
  <dcterms:modified xsi:type="dcterms:W3CDTF">2024-09-14T08:08:49Z</dcterms:modified>
</cp:coreProperties>
</file>